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20" r:id="rId4"/>
    <p:sldId id="258" r:id="rId6"/>
    <p:sldId id="440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6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9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19.png"/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tags" Target="../tags/tag7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8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87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7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7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/>
            <p:cNvSpPr txBox="1"/>
            <p:nvPr/>
          </p:nvSpPr>
          <p:spPr>
            <a:xfrm>
              <a:off x="2843983" y="1993287"/>
              <a:ext cx="6454596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charset="-122"/>
                  <a:ea typeface="微软雅黑" panose="020B0503020204020204" charset="-122"/>
                </a:rPr>
                <a:t>实验习题课</a:t>
              </a:r>
              <a:endParaRPr lang="zh-CN" altLang="en-US" sz="6000" b="1" dirty="0">
                <a:solidFill>
                  <a:srgbClr val="B88F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1713"/>
          <a:stretch>
            <a:fillRect/>
          </a:stretch>
        </p:blipFill>
        <p:spPr>
          <a:xfrm>
            <a:off x="5836920" y="594995"/>
            <a:ext cx="6160135" cy="20053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3475" y="2193290"/>
            <a:ext cx="3356610" cy="409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/>
              <a:t>1. </a:t>
            </a:r>
            <a:r>
              <a:rPr lang="zh-CN" altLang="en-US"/>
              <a:t>注意讨论边界情况，如</a:t>
            </a:r>
            <a:r>
              <a:rPr lang="en-US" altLang="zh-CN"/>
              <a:t>string[i] == 0</a:t>
            </a:r>
            <a:r>
              <a:rPr lang="zh-CN" altLang="en-US"/>
              <a:t>而</a:t>
            </a:r>
            <a:r>
              <a:rPr lang="en-US" altLang="zh-CN"/>
              <a:t>substring[</a:t>
            </a:r>
            <a:r>
              <a:rPr lang="en-US" altLang="zh-CN"/>
              <a:t>j] != 0</a:t>
            </a:r>
            <a:r>
              <a:rPr lang="zh-CN" altLang="en-US"/>
              <a:t>时，直接输出不是</a:t>
            </a:r>
            <a:r>
              <a:rPr lang="zh-CN" altLang="en-US"/>
              <a:t>子串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注意先判断</a:t>
            </a:r>
            <a:r>
              <a:rPr lang="en-US" altLang="zh-CN"/>
              <a:t>subtring[j]</a:t>
            </a:r>
            <a:r>
              <a:rPr lang="zh-CN" altLang="en-US"/>
              <a:t>是否为</a:t>
            </a:r>
            <a:r>
              <a:rPr lang="en-US" altLang="zh-CN"/>
              <a:t>0</a:t>
            </a:r>
            <a:r>
              <a:rPr lang="zh-CN" altLang="en-US"/>
              <a:t>，再判断</a:t>
            </a:r>
            <a:r>
              <a:rPr lang="en-US" altLang="zh-CN"/>
              <a:t>string[i]</a:t>
            </a:r>
            <a:r>
              <a:rPr lang="zh-CN" altLang="en-US"/>
              <a:t>是否为</a:t>
            </a:r>
            <a:r>
              <a:rPr lang="en-US" altLang="zh-CN"/>
              <a:t>0</a:t>
            </a:r>
            <a:r>
              <a:rPr lang="zh-CN" altLang="en-US"/>
              <a:t>，否则可能出现以下情况：</a:t>
            </a:r>
            <a:endParaRPr lang="zh-CN" altLang="en-US"/>
          </a:p>
          <a:p>
            <a:pPr indent="457200"/>
            <a:r>
              <a:rPr lang="en-US" altLang="zh-CN"/>
              <a:t>string: “</a:t>
            </a:r>
            <a:r>
              <a:rPr lang="en-US" altLang="zh-CN"/>
              <a:t>aac”</a:t>
            </a:r>
            <a:endParaRPr lang="en-US" altLang="zh-CN"/>
          </a:p>
          <a:p>
            <a:pPr indent="457200"/>
            <a:r>
              <a:rPr lang="en-US" altLang="zh-CN"/>
              <a:t>substring: “ac”</a:t>
            </a:r>
            <a:endParaRPr lang="en-US" altLang="zh-CN"/>
          </a:p>
          <a:p>
            <a:r>
              <a:rPr lang="zh-CN" altLang="en-US"/>
              <a:t>被错误</a:t>
            </a:r>
            <a:r>
              <a:rPr lang="zh-CN" altLang="en-US"/>
              <a:t>判断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 descr="G$8SVKED$71G$C%SII44A1C"/>
          <p:cNvPicPr>
            <a:picLocks noChangeAspect="1"/>
          </p:cNvPicPr>
          <p:nvPr/>
        </p:nvPicPr>
        <p:blipFill>
          <a:blip r:embed="rId4"/>
          <a:srcRect b="28200"/>
          <a:stretch>
            <a:fillRect/>
          </a:stretch>
        </p:blipFill>
        <p:spPr>
          <a:xfrm>
            <a:off x="196850" y="1093470"/>
            <a:ext cx="6598920" cy="54521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04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函数调用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2_QW$WU7(_K}73}K)K%I4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1280160"/>
            <a:ext cx="8353425" cy="4897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0445" y="1093470"/>
            <a:ext cx="33566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读取</a:t>
            </a:r>
            <a:r>
              <a:rPr lang="en-US" altLang="zh-CN">
                <a:solidFill>
                  <a:schemeClr val="tx1"/>
                </a:solidFill>
              </a:rPr>
              <a:t>x, y</a:t>
            </a:r>
            <a:r>
              <a:rPr lang="zh-CN" altLang="en-US">
                <a:solidFill>
                  <a:schemeClr val="tx1"/>
                </a:solidFill>
              </a:rPr>
              <a:t>的值，</a:t>
            </a:r>
            <a:r>
              <a:rPr lang="en-US" altLang="zh-CN">
                <a:solidFill>
                  <a:schemeClr val="tx1"/>
                </a:solidFill>
              </a:rPr>
              <a:t>z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zh-CN" altLang="en-US">
                <a:solidFill>
                  <a:schemeClr val="tx1"/>
                </a:solidFill>
              </a:rPr>
              <a:t>地址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调用</a:t>
            </a:r>
            <a:r>
              <a:rPr lang="en-US" altLang="zh-CN">
                <a:solidFill>
                  <a:schemeClr val="tx1"/>
                </a:solidFill>
              </a:rPr>
              <a:t>minus</a:t>
            </a:r>
            <a:r>
              <a:rPr lang="zh-CN" altLang="en-US">
                <a:solidFill>
                  <a:schemeClr val="tx1"/>
                </a:solidFill>
              </a:rPr>
              <a:t>函数，注意要使用栈保存参数和</a:t>
            </a:r>
            <a:r>
              <a:rPr lang="zh-CN" altLang="en-US">
                <a:solidFill>
                  <a:schemeClr val="tx1"/>
                </a:solidFill>
              </a:rPr>
              <a:t>返回地址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3. </a:t>
            </a:r>
            <a:r>
              <a:rPr lang="zh-CN" altLang="en-US">
                <a:solidFill>
                  <a:schemeClr val="tx1"/>
                </a:solidFill>
              </a:rPr>
              <a:t>调用</a:t>
            </a:r>
            <a:r>
              <a:rPr lang="en-US" altLang="zh-CN">
                <a:solidFill>
                  <a:schemeClr val="tx1"/>
                </a:solidFill>
              </a:rPr>
              <a:t>triple</a:t>
            </a:r>
            <a:r>
              <a:rPr lang="zh-CN" altLang="en-US">
                <a:solidFill>
                  <a:schemeClr val="tx1"/>
                </a:solidFill>
              </a:rPr>
              <a:t>函数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4. </a:t>
            </a:r>
            <a:r>
              <a:rPr lang="zh-CN" altLang="en-US">
                <a:solidFill>
                  <a:schemeClr val="tx1"/>
                </a:solidFill>
              </a:rPr>
              <a:t>完成</a:t>
            </a:r>
            <a:r>
              <a:rPr lang="en-US" altLang="zh-CN">
                <a:solidFill>
                  <a:schemeClr val="tx1"/>
                </a:solidFill>
              </a:rPr>
              <a:t>triple</a:t>
            </a:r>
            <a:r>
              <a:rPr lang="zh-CN" altLang="en-US">
                <a:solidFill>
                  <a:schemeClr val="tx1"/>
                </a:solidFill>
              </a:rPr>
              <a:t>调用，返回到</a:t>
            </a:r>
            <a:r>
              <a:rPr lang="en-US" altLang="zh-CN">
                <a:solidFill>
                  <a:schemeClr val="tx1"/>
                </a:solidFill>
              </a:rPr>
              <a:t>minus</a:t>
            </a:r>
            <a:r>
              <a:rPr lang="zh-CN" altLang="en-US">
                <a:solidFill>
                  <a:schemeClr val="tx1"/>
                </a:solidFill>
              </a:rPr>
              <a:t>函数，恢复保存的参数和返回地址，计算</a:t>
            </a:r>
            <a:r>
              <a:rPr lang="en-US" altLang="zh-CN">
                <a:solidFill>
                  <a:schemeClr val="tx1"/>
                </a:solidFill>
              </a:rPr>
              <a:t>x - triple(y)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5. </a:t>
            </a:r>
            <a:r>
              <a:rPr lang="zh-CN" altLang="en-US">
                <a:solidFill>
                  <a:schemeClr val="tx1"/>
                </a:solidFill>
              </a:rPr>
              <a:t>完成</a:t>
            </a:r>
            <a:r>
              <a:rPr lang="en-US" altLang="zh-CN">
                <a:solidFill>
                  <a:schemeClr val="tx1"/>
                </a:solidFill>
              </a:rPr>
              <a:t>minus</a:t>
            </a:r>
            <a:r>
              <a:rPr lang="zh-CN" altLang="en-US">
                <a:solidFill>
                  <a:schemeClr val="tx1"/>
                </a:solidFill>
              </a:rPr>
              <a:t>调用，返回</a:t>
            </a:r>
            <a:r>
              <a:rPr lang="en-US" altLang="zh-CN">
                <a:solidFill>
                  <a:schemeClr val="tx1"/>
                </a:solidFill>
              </a:rPr>
              <a:t>main</a:t>
            </a:r>
            <a:r>
              <a:rPr lang="zh-CN" altLang="en-US">
                <a:solidFill>
                  <a:schemeClr val="tx1"/>
                </a:solidFill>
              </a:rPr>
              <a:t>并将结果写入</a:t>
            </a:r>
            <a:r>
              <a:rPr lang="en-US" altLang="zh-CN">
                <a:solidFill>
                  <a:schemeClr val="tx1"/>
                </a:solidFill>
              </a:rPr>
              <a:t>z</a:t>
            </a:r>
            <a:r>
              <a:rPr lang="zh-CN" altLang="en-US">
                <a:solidFill>
                  <a:schemeClr val="tx1"/>
                </a:solidFill>
              </a:rPr>
              <a:t>中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$FQ4JZY){XC1HQI[QJBSW%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174750"/>
            <a:ext cx="6414135" cy="3930650"/>
          </a:xfrm>
          <a:prstGeom prst="rect">
            <a:avLst/>
          </a:prstGeom>
        </p:spPr>
      </p:pic>
      <p:pic>
        <p:nvPicPr>
          <p:cNvPr id="8" name="图片 7" descr="_2D]%A9YSXSWGR[QRF2)AO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070" y="1460500"/>
            <a:ext cx="4958080" cy="3475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09635" y="2760345"/>
            <a:ext cx="3356610" cy="3873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/>
              <a:t>1. </a:t>
            </a:r>
            <a:r>
              <a:rPr lang="zh-CN" altLang="en-US"/>
              <a:t>在保存参数和返回地址的时候，要清楚哪些寄存器的值需要保存，如</a:t>
            </a:r>
            <a:r>
              <a:rPr lang="en-US" altLang="zh-CN"/>
              <a:t>minus</a:t>
            </a:r>
            <a:r>
              <a:rPr lang="zh-CN" altLang="en-US"/>
              <a:t>中使用</a:t>
            </a:r>
            <a:r>
              <a:rPr lang="en-US" altLang="zh-CN"/>
              <a:t>a0</a:t>
            </a:r>
            <a:r>
              <a:rPr lang="zh-CN" altLang="en-US"/>
              <a:t>作为参数传递到</a:t>
            </a:r>
            <a:r>
              <a:rPr lang="en-US" altLang="zh-CN"/>
              <a:t>triple</a:t>
            </a:r>
            <a:r>
              <a:rPr lang="zh-CN" altLang="en-US"/>
              <a:t>，则需要先把</a:t>
            </a:r>
            <a:r>
              <a:rPr lang="en-US" altLang="zh-CN"/>
              <a:t>a0</a:t>
            </a:r>
            <a:r>
              <a:rPr lang="zh-CN" altLang="en-US"/>
              <a:t>保存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记得存回</a:t>
            </a:r>
            <a:r>
              <a:rPr lang="en-US" altLang="zh-CN"/>
              <a:t>z</a:t>
            </a:r>
            <a:r>
              <a:rPr lang="zh-CN" altLang="en-US"/>
              <a:t>中</a:t>
            </a:r>
            <a:endParaRPr lang="zh-CN" altLang="en-US"/>
          </a:p>
          <a:p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05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递归调用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(DML0A2Y6G%%[Z2MSZ$DPZ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1357630"/>
            <a:ext cx="9105900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07045" y="1093470"/>
            <a:ext cx="33566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tx1"/>
                </a:solidFill>
              </a:rPr>
              <a:t>1. fibonacci</a:t>
            </a:r>
            <a:r>
              <a:rPr lang="zh-CN" altLang="en-US">
                <a:solidFill>
                  <a:schemeClr val="tx1"/>
                </a:solidFill>
              </a:rPr>
              <a:t>中，当</a:t>
            </a:r>
            <a:r>
              <a:rPr lang="en-US" altLang="zh-CN">
                <a:solidFill>
                  <a:schemeClr val="tx1"/>
                </a:solidFill>
              </a:rPr>
              <a:t>n &lt;= 1</a:t>
            </a:r>
            <a:r>
              <a:rPr lang="zh-CN" altLang="en-US">
                <a:solidFill>
                  <a:schemeClr val="tx1"/>
                </a:solidFill>
              </a:rPr>
              <a:t>时，直接返回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当</a:t>
            </a:r>
            <a:r>
              <a:rPr lang="en-US" altLang="zh-CN">
                <a:solidFill>
                  <a:schemeClr val="tx1"/>
                </a:solidFill>
              </a:rPr>
              <a:t>n&gt;=2</a:t>
            </a:r>
            <a:r>
              <a:rPr lang="zh-CN" altLang="en-US">
                <a:solidFill>
                  <a:schemeClr val="tx1"/>
                </a:solidFill>
              </a:rPr>
              <a:t>时，要考虑递归过程，需要使用栈保存值；需要调用两次</a:t>
            </a:r>
            <a:r>
              <a:rPr lang="en-US" altLang="zh-CN">
                <a:solidFill>
                  <a:schemeClr val="tx1"/>
                </a:solidFill>
              </a:rPr>
              <a:t>fibonacci</a:t>
            </a:r>
            <a:r>
              <a:rPr lang="zh-CN" altLang="en-US">
                <a:solidFill>
                  <a:schemeClr val="tx1"/>
                </a:solidFill>
              </a:rPr>
              <a:t>，其中</a:t>
            </a:r>
            <a:r>
              <a:rPr lang="zh-CN" altLang="en-US">
                <a:solidFill>
                  <a:srgbClr val="FF0000"/>
                </a:solidFill>
              </a:rPr>
              <a:t>第一次的结果</a:t>
            </a:r>
            <a:r>
              <a:rPr lang="en-US" altLang="zh-CN">
                <a:solidFill>
                  <a:srgbClr val="FF0000"/>
                </a:solidFill>
              </a:rPr>
              <a:t>fibonacci(n-1)</a:t>
            </a:r>
            <a:r>
              <a:rPr lang="zh-CN" altLang="en-US">
                <a:solidFill>
                  <a:srgbClr val="FF0000"/>
                </a:solidFill>
              </a:rPr>
              <a:t>要保存在栈内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5130" y="4077970"/>
            <a:ext cx="3356610" cy="2272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一定要注意保存中间结果在栈中，如</a:t>
            </a:r>
            <a:r>
              <a:rPr lang="en-US" altLang="zh-CN"/>
              <a:t>t1</a:t>
            </a:r>
            <a:r>
              <a:rPr lang="zh-CN" altLang="en-US"/>
              <a:t>，若不保存，则</a:t>
            </a:r>
            <a:r>
              <a:rPr lang="en-US" altLang="zh-CN"/>
              <a:t>t1</a:t>
            </a:r>
            <a:r>
              <a:rPr lang="zh-CN" altLang="en-US"/>
              <a:t>会一直被更新而找不到原来计算的</a:t>
            </a:r>
            <a:r>
              <a:rPr lang="zh-CN" altLang="en-US"/>
              <a:t>结果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2" name="图片 1" descr="4GPLR_GNP%YLTT_RQ6$$2(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" y="1114425"/>
            <a:ext cx="5883275" cy="2820035"/>
          </a:xfrm>
          <a:prstGeom prst="rect">
            <a:avLst/>
          </a:prstGeom>
        </p:spPr>
      </p:pic>
      <p:pic>
        <p:nvPicPr>
          <p:cNvPr id="4" name="图片 3" descr="PUTIQ`[J]{KKY]}Z5AN2}[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640" y="970915"/>
            <a:ext cx="5579110" cy="52539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05460" y="1721485"/>
            <a:ext cx="5309235" cy="6883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530975" y="1960245"/>
            <a:ext cx="5211445" cy="3092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小试牛刀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5@O`~U2X1$]UYFPO)%$X{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093470"/>
            <a:ext cx="8284845" cy="5557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0445" y="1093470"/>
            <a:ext cx="33566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读取</a:t>
            </a:r>
            <a:r>
              <a:rPr lang="en-US" altLang="zh-CN"/>
              <a:t>a, b</a:t>
            </a:r>
            <a:r>
              <a:rPr lang="zh-CN" altLang="en-US"/>
              <a:t>的值，获取</a:t>
            </a:r>
            <a:r>
              <a:rPr lang="en-US" altLang="zh-CN"/>
              <a:t>c</a:t>
            </a:r>
            <a:r>
              <a:rPr lang="zh-CN" altLang="en-US"/>
              <a:t>的</a:t>
            </a:r>
            <a:r>
              <a:rPr lang="zh-CN" altLang="en-US"/>
              <a:t>地址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通过循环计算</a:t>
            </a:r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en-US" altLang="zh-CN"/>
              <a:t>b</a:t>
            </a:r>
            <a:r>
              <a:rPr lang="zh-CN" altLang="en-US"/>
              <a:t>次方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将结果写入</a:t>
            </a:r>
            <a:r>
              <a:rPr lang="en-US" altLang="zh-CN"/>
              <a:t>c</a:t>
            </a:r>
            <a:r>
              <a:rPr lang="zh-CN" altLang="en-US"/>
              <a:t>的地址</a:t>
            </a:r>
            <a:r>
              <a:rPr lang="zh-CN" altLang="en-US"/>
              <a:t>中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4330" y="1093470"/>
            <a:ext cx="33566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要考虑</a:t>
            </a:r>
            <a:r>
              <a:rPr lang="en-US" altLang="zh-CN"/>
              <a:t>b=0</a:t>
            </a:r>
            <a:r>
              <a:rPr lang="zh-CN" altLang="en-US"/>
              <a:t>的情况，因此结果的初值设为</a:t>
            </a:r>
            <a:r>
              <a:rPr lang="en-US" altLang="zh-CN"/>
              <a:t>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输出时采用先输出</a:t>
            </a:r>
            <a:endParaRPr lang="zh-CN" altLang="en-US"/>
          </a:p>
          <a:p>
            <a:r>
              <a:rPr lang="en-US" altLang="zh-CN"/>
              <a:t>“c = ” </a:t>
            </a:r>
            <a:r>
              <a:rPr lang="zh-CN" altLang="en-US"/>
              <a:t>，在输出结果的</a:t>
            </a:r>
            <a:r>
              <a:rPr lang="zh-CN" altLang="en-US"/>
              <a:t>方式</a:t>
            </a:r>
            <a:endParaRPr lang="zh-CN" altLang="en-US"/>
          </a:p>
        </p:txBody>
      </p:sp>
      <p:pic>
        <p:nvPicPr>
          <p:cNvPr id="4" name="图片 3" descr="]TFP$R3WO}26XEO@0(9RH~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165" y="1093470"/>
            <a:ext cx="4143375" cy="5324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数组处理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`5NKQB(X2[MST8V[H2$1L1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" y="1093470"/>
            <a:ext cx="9305925" cy="421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0445" y="1093470"/>
            <a:ext cx="33566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顺序读取数组中的每一个</a:t>
            </a:r>
            <a:r>
              <a:rPr lang="zh-CN" altLang="en-US"/>
              <a:t>数据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对读取的数据按照要求</a:t>
            </a:r>
            <a:r>
              <a:rPr lang="en-US" altLang="zh-CN"/>
              <a:t>(</a:t>
            </a:r>
            <a:r>
              <a:rPr lang="zh-CN" altLang="en-US"/>
              <a:t>分支</a:t>
            </a:r>
            <a:r>
              <a:rPr lang="en-US" altLang="zh-CN"/>
              <a:t>)</a:t>
            </a:r>
            <a:r>
              <a:rPr lang="zh-CN" altLang="en-US"/>
              <a:t>进行</a:t>
            </a:r>
            <a:r>
              <a:rPr lang="zh-CN" altLang="en-US"/>
              <a:t>操作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将结果写回原地址</a:t>
            </a:r>
            <a:r>
              <a:rPr lang="zh-CN" altLang="en-US"/>
              <a:t>中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4330" y="1093470"/>
            <a:ext cx="3356610" cy="2931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a[i]==0</a:t>
            </a:r>
            <a:r>
              <a:rPr lang="zh-CN" altLang="en-US"/>
              <a:t>时，我们载入</a:t>
            </a:r>
            <a:r>
              <a:rPr lang="en-US" altLang="zh-CN"/>
              <a:t>114514</a:t>
            </a:r>
            <a:r>
              <a:rPr lang="zh-CN" altLang="en-US"/>
              <a:t>使用的是伪指令</a:t>
            </a:r>
            <a:r>
              <a:rPr lang="en-US" altLang="zh-CN"/>
              <a:t>li</a:t>
            </a:r>
            <a:r>
              <a:rPr lang="zh-CN" altLang="en-US"/>
              <a:t>，其实是两条指令</a:t>
            </a:r>
            <a:r>
              <a:rPr lang="en-US" altLang="zh-CN"/>
              <a:t>lui</a:t>
            </a:r>
            <a:r>
              <a:rPr lang="zh-CN" altLang="en-US"/>
              <a:t>和</a:t>
            </a:r>
            <a:r>
              <a:rPr lang="en-US" altLang="zh-CN"/>
              <a:t>addi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记得存回原始数组</a:t>
            </a:r>
            <a:r>
              <a:rPr lang="zh-CN" altLang="en-US"/>
              <a:t>中</a:t>
            </a:r>
            <a:endParaRPr lang="zh-CN" altLang="en-US"/>
          </a:p>
        </p:txBody>
      </p:sp>
      <p:pic>
        <p:nvPicPr>
          <p:cNvPr id="2" name="图片 1" descr="9$$9D`D7}RM[}F8V56BI[_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25" y="629285"/>
            <a:ext cx="4733925" cy="5978525"/>
          </a:xfrm>
          <a:prstGeom prst="rect">
            <a:avLst/>
          </a:prstGeom>
        </p:spPr>
      </p:pic>
      <p:pic>
        <p:nvPicPr>
          <p:cNvPr id="6" name="图片 5" descr="TPHCYQNR_9$T0AEQT]{}0D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10" y="5355590"/>
            <a:ext cx="5636260" cy="246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03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子串验证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40445" y="1093470"/>
            <a:ext cx="335661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外层：保存当前在</a:t>
            </a:r>
            <a:r>
              <a:rPr lang="en-US" altLang="zh-CN"/>
              <a:t>string</a:t>
            </a:r>
            <a:r>
              <a:rPr lang="zh-CN" altLang="en-US"/>
              <a:t>中的起始位置</a:t>
            </a:r>
            <a:r>
              <a:rPr lang="en-US" altLang="zh-CN"/>
              <a:t>start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内层：读取数据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</a:t>
            </a:r>
            <a:r>
              <a:rPr lang="en-US" altLang="zh-CN"/>
              <a:t>substring[j] == 0</a:t>
            </a:r>
            <a:r>
              <a:rPr lang="zh-CN" altLang="en-US"/>
              <a:t>：</a:t>
            </a:r>
            <a:endParaRPr lang="zh-CN" altLang="en-US"/>
          </a:p>
          <a:p>
            <a:pPr indent="457200"/>
            <a:r>
              <a:rPr lang="zh-CN" altLang="en-US"/>
              <a:t>说明</a:t>
            </a:r>
            <a:r>
              <a:rPr lang="en-US" altLang="zh-CN"/>
              <a:t>substring</a:t>
            </a:r>
            <a:r>
              <a:rPr lang="zh-CN" altLang="en-US"/>
              <a:t>全部匹配完，为</a:t>
            </a:r>
            <a:r>
              <a:rPr lang="zh-CN" altLang="en-US"/>
              <a:t>子串</a:t>
            </a:r>
            <a:endParaRPr lang="zh-CN" altLang="en-US"/>
          </a:p>
          <a:p>
            <a:pPr marL="0" lv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当</a:t>
            </a:r>
            <a:r>
              <a:rPr lang="en-US" altLang="zh-CN">
                <a:solidFill>
                  <a:schemeClr val="tx1"/>
                </a:solidFill>
              </a:rPr>
              <a:t>substring[</a:t>
            </a:r>
            <a:r>
              <a:rPr lang="en-US" altLang="zh-CN">
                <a:solidFill>
                  <a:schemeClr val="tx1"/>
                </a:solidFill>
              </a:rPr>
              <a:t>j] == string[i]: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i++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j++</a:t>
            </a:r>
            <a:r>
              <a:rPr lang="zh-CN" altLang="en-US">
                <a:solidFill>
                  <a:schemeClr val="tx1"/>
                </a:solidFill>
              </a:rPr>
              <a:t>，即继续匹配</a:t>
            </a:r>
            <a:r>
              <a:rPr lang="zh-CN" altLang="en-US">
                <a:solidFill>
                  <a:schemeClr val="tx1"/>
                </a:solidFill>
              </a:rPr>
              <a:t>后续</a:t>
            </a:r>
            <a:endParaRPr lang="zh-CN" altLang="en-US">
              <a:solidFill>
                <a:schemeClr val="tx1"/>
              </a:solidFill>
            </a:endParaRPr>
          </a:p>
          <a:p>
            <a:pPr marL="0" lvl="0" indent="45720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zh-CN" altLang="en-US">
                <a:solidFill>
                  <a:schemeClr val="tx1"/>
                </a:solidFill>
              </a:rPr>
              <a:t>当</a:t>
            </a:r>
            <a:r>
              <a:rPr lang="en-US" altLang="zh-CN">
                <a:solidFill>
                  <a:schemeClr val="tx1"/>
                </a:solidFill>
              </a:rPr>
              <a:t>substring[j] != string[i]: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>
                <a:solidFill>
                  <a:schemeClr val="tx1"/>
                </a:solidFill>
              </a:rPr>
              <a:t>若此时</a:t>
            </a:r>
            <a:r>
              <a:rPr lang="en-US" altLang="zh-CN">
                <a:solidFill>
                  <a:schemeClr val="tx1"/>
                </a:solidFill>
              </a:rPr>
              <a:t>string[i] == 0: 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>
                <a:solidFill>
                  <a:schemeClr val="tx1"/>
                </a:solidFill>
              </a:rPr>
              <a:t>无法匹配</a:t>
            </a:r>
            <a:r>
              <a:rPr lang="zh-CN" altLang="en-US">
                <a:solidFill>
                  <a:schemeClr val="tx1"/>
                </a:solidFill>
              </a:rPr>
              <a:t>完成</a:t>
            </a:r>
            <a:endParaRPr lang="zh-CN" altLang="en-US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zh-CN" altLang="en-US">
                <a:solidFill>
                  <a:schemeClr val="tx1"/>
                </a:solidFill>
              </a:rPr>
              <a:t>否则</a:t>
            </a:r>
            <a:r>
              <a:rPr lang="en-US" altLang="zh-CN">
                <a:solidFill>
                  <a:schemeClr val="tx1"/>
                </a:solidFill>
              </a:rPr>
              <a:t>:</a:t>
            </a:r>
            <a:endParaRPr lang="en-US" altLang="zh-CN">
              <a:solidFill>
                <a:schemeClr val="tx1"/>
              </a:solidFill>
            </a:endParaRPr>
          </a:p>
          <a:p>
            <a:pPr marL="457200" lvl="1" indent="457200">
              <a:buNone/>
            </a:pPr>
            <a:r>
              <a:rPr lang="zh-CN" altLang="en-US">
                <a:solidFill>
                  <a:schemeClr val="tx1"/>
                </a:solidFill>
              </a:rPr>
              <a:t>重置</a:t>
            </a:r>
            <a:r>
              <a:rPr lang="en-US" altLang="zh-CN">
                <a:solidFill>
                  <a:schemeClr val="tx1"/>
                </a:solidFill>
              </a:rPr>
              <a:t>i=start+1</a:t>
            </a:r>
            <a:r>
              <a:rPr lang="zh-CN" altLang="en-US">
                <a:solidFill>
                  <a:schemeClr val="tx1"/>
                </a:solidFill>
              </a:rPr>
              <a:t>，</a:t>
            </a:r>
            <a:r>
              <a:rPr lang="en-US" altLang="zh-CN">
                <a:solidFill>
                  <a:schemeClr val="tx1"/>
                </a:solidFill>
              </a:rPr>
              <a:t>j=0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6O}5US`MN_GD[P8RWZ7]SB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55" y="1024890"/>
            <a:ext cx="6102985" cy="5321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8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COMMONDATA" val="eyJoZGlkIjoiM2JkNGU0Y2EwOWYwOTEyNTNjNzdhOGFlMDUxOWIyNDIifQ=="/>
  <p:tag name="KSO_WPP_MARK_KEY" val="fecc28bf-76f2-4759-a808-d6f6887f1764"/>
  <p:tag name="commondata" val="eyJoZGlkIjoiNmU1MWE5ODM4NzI1ZjkxZGU2YWVmNjMyMjY4OTFlNjE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948</Words>
  <Application>WPS 演示</Application>
  <PresentationFormat>宽屏</PresentationFormat>
  <Paragraphs>110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32966</cp:lastModifiedBy>
  <cp:revision>347</cp:revision>
  <dcterms:created xsi:type="dcterms:W3CDTF">2019-06-19T02:08:00Z</dcterms:created>
  <dcterms:modified xsi:type="dcterms:W3CDTF">2024-06-12T11:23:34Z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07D8DADA915D4DB7A53FE93F266ECB4C</vt:lpwstr>
  </property>
</Properties>
</file>